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1249cb0855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31249cb0855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1249cb0855_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1249cb0855_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3110b0b046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3110b0b046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110b0b046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110b0b046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3110b0b046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3110b0b046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110b0b046b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110b0b046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110b0b046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110b0b046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fe29159a6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fe29159a6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d536a3a38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d536a3a38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Nsadhu</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2d536a3a383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2d536a3a383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Nsadhu</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fc19164f3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fc19164f3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d536a3a38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d536a3a38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Nsadhu</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1249cb0855_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1249cb0855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1249cb0855_2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1249cb0855_2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2fd70ca680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2fd70ca680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30490d744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30490d744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2d536a3a383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2d536a3a383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fc19164f32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fc19164f32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fc19164f32_2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fc19164f32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305e424f4f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305e424f4f7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044637dd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044637dd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Drew</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30971e09587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30971e09587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Drew</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1249cb0855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1249cb085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Tanner</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0971e09587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0971e09587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Tanner</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1249cb085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1249cb085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3" name="Google Shape;13;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6" name="Google Shape;36;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0" name="Google Shape;40;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20.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p:nvPr/>
        </p:nvSpPr>
        <p:spPr>
          <a:xfrm>
            <a:off x="-77300" y="-56225"/>
            <a:ext cx="9324300" cy="5291100"/>
          </a:xfrm>
          <a:prstGeom prst="rect">
            <a:avLst/>
          </a:prstGeom>
          <a:solidFill>
            <a:srgbClr val="FFFFFF">
              <a:alpha val="240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 name="Google Shape;10;p1"/>
          <p:cNvSpPr/>
          <p:nvPr/>
        </p:nvSpPr>
        <p:spPr>
          <a:xfrm>
            <a:off x="-70525" y="-105775"/>
            <a:ext cx="9261600" cy="5324400"/>
          </a:xfrm>
          <a:prstGeom prst="rect">
            <a:avLst/>
          </a:prstGeom>
          <a:solidFill>
            <a:srgbClr val="3D6890">
              <a:alpha val="3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5.png"/><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2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23.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2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2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s://trello.com/invite/b/671a78edf4f62e22545281ae/ATTI2b4091480a6eaea83d203fbbd5bb69d9F87302C9/atomic-clock" TargetMode="Externa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hyperlink" Target="https://docs.google.com/document/d/1VkYq_ritw-VHQkLwa2P_NB2luzrZDebQ/edit?usp=sharing&amp;ouid=102529504832657868959&amp;rtpof=true&amp;sd=true" TargetMode="External"/><Relationship Id="rId4"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8.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3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7.png"/><Relationship Id="rId5" Type="http://schemas.openxmlformats.org/officeDocument/2006/relationships/image" Target="../media/image1.png"/><Relationship Id="rId6" Type="http://schemas.openxmlformats.org/officeDocument/2006/relationships/image" Target="../media/image17.png"/><Relationship Id="rId7"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sz="6000">
                <a:solidFill>
                  <a:schemeClr val="lt2"/>
                </a:solidFill>
              </a:rPr>
              <a:t>Space Time Card</a:t>
            </a:r>
            <a:endParaRPr b="1" sz="6000">
              <a:solidFill>
                <a:schemeClr val="lt2"/>
              </a:solidFill>
            </a:endParaRPr>
          </a:p>
          <a:p>
            <a:pPr indent="0" lvl="0" marL="0" rtl="0" algn="ctr">
              <a:spcBef>
                <a:spcPts val="0"/>
              </a:spcBef>
              <a:spcAft>
                <a:spcPts val="0"/>
              </a:spcAft>
              <a:buNone/>
            </a:pPr>
            <a:r>
              <a:rPr b="1" lang="en" sz="3588">
                <a:solidFill>
                  <a:schemeClr val="lt2"/>
                </a:solidFill>
              </a:rPr>
              <a:t>Preliminary Detailed</a:t>
            </a:r>
            <a:r>
              <a:rPr b="1" lang="en" sz="3588">
                <a:solidFill>
                  <a:schemeClr val="lt2"/>
                </a:solidFill>
              </a:rPr>
              <a:t> Design Phase</a:t>
            </a:r>
            <a:endParaRPr b="1" sz="3588">
              <a:solidFill>
                <a:schemeClr val="lt2"/>
              </a:solidFill>
            </a:endParaRPr>
          </a:p>
        </p:txBody>
      </p:sp>
      <p:sp>
        <p:nvSpPr>
          <p:cNvPr id="57" name="Google Shape;57;p13"/>
          <p:cNvSpPr txBox="1"/>
          <p:nvPr>
            <p:ph idx="1" type="subTitle"/>
          </p:nvPr>
        </p:nvSpPr>
        <p:spPr>
          <a:xfrm>
            <a:off x="1288350" y="2873375"/>
            <a:ext cx="6567300" cy="792600"/>
          </a:xfrm>
          <a:prstGeom prst="rect">
            <a:avLst/>
          </a:prstGeom>
        </p:spPr>
        <p:txBody>
          <a:bodyPr anchorCtr="0" anchor="t" bIns="91425" lIns="91425" spcFirstLastPara="1" rIns="91425" wrap="square" tIns="91425">
            <a:normAutofit/>
          </a:bodyPr>
          <a:lstStyle/>
          <a:p>
            <a:pPr indent="0" lvl="0" marL="0" rtl="0" algn="ctr">
              <a:lnSpc>
                <a:spcPct val="80000"/>
              </a:lnSpc>
              <a:spcBef>
                <a:spcPts val="0"/>
              </a:spcBef>
              <a:spcAft>
                <a:spcPts val="0"/>
              </a:spcAft>
              <a:buSzPts val="935"/>
              <a:buNone/>
            </a:pPr>
            <a:r>
              <a:rPr lang="en" sz="2200">
                <a:solidFill>
                  <a:schemeClr val="lt1"/>
                </a:solidFill>
              </a:rPr>
              <a:t>Eva Czukkermann, Ian Dolfi, Nsadhu Muyinda, Drew Schacke, Luke Schrom, Tanner Smith</a:t>
            </a:r>
            <a:endParaRPr sz="22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Feasibility: Holdover Specifications</a:t>
            </a:r>
            <a:endParaRPr/>
          </a:p>
        </p:txBody>
      </p:sp>
      <p:sp>
        <p:nvSpPr>
          <p:cNvPr id="146" name="Google Shape;146;p22"/>
          <p:cNvSpPr txBox="1"/>
          <p:nvPr>
            <p:ph idx="1" type="body"/>
          </p:nvPr>
        </p:nvSpPr>
        <p:spPr>
          <a:xfrm>
            <a:off x="5253600" y="1152475"/>
            <a:ext cx="3578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solidFill>
                  <a:srgbClr val="FFFFFF"/>
                </a:solidFill>
              </a:rPr>
              <a:t>Comparison of holdover specification in ppm to maximum time drift in seconds. The range we expect to fall within is between “CSAC” and “CSAC No Aging or Environmental” for the SA-45 or between “TCXO” and “TCXO No Aging or Environmental” for the SiT5356</a:t>
            </a:r>
            <a:endParaRPr sz="1600">
              <a:solidFill>
                <a:srgbClr val="FFFFFF"/>
              </a:solidFill>
            </a:endParaRPr>
          </a:p>
        </p:txBody>
      </p:sp>
      <p:pic>
        <p:nvPicPr>
          <p:cNvPr id="147" name="Google Shape;147;p22"/>
          <p:cNvPicPr preferRelativeResize="0"/>
          <p:nvPr/>
        </p:nvPicPr>
        <p:blipFill>
          <a:blip r:embed="rId3">
            <a:alphaModFix/>
          </a:blip>
          <a:stretch>
            <a:fillRect/>
          </a:stretch>
        </p:blipFill>
        <p:spPr>
          <a:xfrm>
            <a:off x="633000" y="1017725"/>
            <a:ext cx="4292207" cy="34164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Feasibility: Holdover Specifications</a:t>
            </a:r>
            <a:endParaRPr>
              <a:solidFill>
                <a:srgbClr val="FFFFFF"/>
              </a:solidFill>
            </a:endParaRPr>
          </a:p>
        </p:txBody>
      </p:sp>
      <p:sp>
        <p:nvSpPr>
          <p:cNvPr id="153" name="Google Shape;153;p23"/>
          <p:cNvSpPr txBox="1"/>
          <p:nvPr>
            <p:ph idx="1" type="body"/>
          </p:nvPr>
        </p:nvSpPr>
        <p:spPr>
          <a:xfrm>
            <a:off x="311713" y="4125775"/>
            <a:ext cx="3471900" cy="493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FFFFFF"/>
                </a:solidFill>
              </a:rPr>
              <a:t>Simulation snippet at 0.5ppb</a:t>
            </a:r>
            <a:endParaRPr>
              <a:solidFill>
                <a:srgbClr val="FFFFFF"/>
              </a:solidFill>
            </a:endParaRPr>
          </a:p>
        </p:txBody>
      </p:sp>
      <p:pic>
        <p:nvPicPr>
          <p:cNvPr id="154" name="Google Shape;154;p23"/>
          <p:cNvPicPr preferRelativeResize="0"/>
          <p:nvPr/>
        </p:nvPicPr>
        <p:blipFill>
          <a:blip r:embed="rId3">
            <a:alphaModFix/>
          </a:blip>
          <a:stretch>
            <a:fillRect/>
          </a:stretch>
        </p:blipFill>
        <p:spPr>
          <a:xfrm>
            <a:off x="311700" y="1127163"/>
            <a:ext cx="3471925" cy="2889175"/>
          </a:xfrm>
          <a:prstGeom prst="rect">
            <a:avLst/>
          </a:prstGeom>
          <a:noFill/>
          <a:ln>
            <a:noFill/>
          </a:ln>
        </p:spPr>
      </p:pic>
      <p:pic>
        <p:nvPicPr>
          <p:cNvPr id="155" name="Google Shape;155;p23"/>
          <p:cNvPicPr preferRelativeResize="0"/>
          <p:nvPr/>
        </p:nvPicPr>
        <p:blipFill>
          <a:blip r:embed="rId4">
            <a:alphaModFix/>
          </a:blip>
          <a:stretch>
            <a:fillRect/>
          </a:stretch>
        </p:blipFill>
        <p:spPr>
          <a:xfrm>
            <a:off x="4365925" y="1139825"/>
            <a:ext cx="3533795" cy="2863850"/>
          </a:xfrm>
          <a:prstGeom prst="rect">
            <a:avLst/>
          </a:prstGeom>
          <a:noFill/>
          <a:ln>
            <a:noFill/>
          </a:ln>
        </p:spPr>
      </p:pic>
      <p:sp>
        <p:nvSpPr>
          <p:cNvPr id="156" name="Google Shape;156;p23"/>
          <p:cNvSpPr txBox="1"/>
          <p:nvPr>
            <p:ph idx="1" type="body"/>
          </p:nvPr>
        </p:nvSpPr>
        <p:spPr>
          <a:xfrm>
            <a:off x="4396875" y="4125775"/>
            <a:ext cx="3471900" cy="4932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605"/>
              <a:buNone/>
            </a:pPr>
            <a:r>
              <a:rPr lang="en" sz="1790">
                <a:solidFill>
                  <a:srgbClr val="FFFFFF"/>
                </a:solidFill>
              </a:rPr>
              <a:t>Standard deviation of time drift after 2 weeks of holdover</a:t>
            </a:r>
            <a:endParaRPr sz="1790">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System Model</a:t>
            </a:r>
            <a:endParaRPr>
              <a:solidFill>
                <a:schemeClr val="lt1"/>
              </a:solidFill>
            </a:endParaRPr>
          </a:p>
        </p:txBody>
      </p:sp>
      <p:sp>
        <p:nvSpPr>
          <p:cNvPr id="162" name="Google Shape;162;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3" name="Google Shape;163;p24"/>
          <p:cNvPicPr preferRelativeResize="0"/>
          <p:nvPr/>
        </p:nvPicPr>
        <p:blipFill>
          <a:blip r:embed="rId3">
            <a:alphaModFix/>
          </a:blip>
          <a:stretch>
            <a:fillRect/>
          </a:stretch>
        </p:blipFill>
        <p:spPr>
          <a:xfrm>
            <a:off x="917188" y="1044952"/>
            <a:ext cx="7309626" cy="36314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GNSS</a:t>
            </a:r>
            <a:endParaRPr>
              <a:solidFill>
                <a:schemeClr val="lt1"/>
              </a:solidFill>
            </a:endParaRPr>
          </a:p>
        </p:txBody>
      </p:sp>
      <p:sp>
        <p:nvSpPr>
          <p:cNvPr id="169" name="Google Shape;169;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0" name="Google Shape;170;p25"/>
          <p:cNvPicPr preferRelativeResize="0"/>
          <p:nvPr/>
        </p:nvPicPr>
        <p:blipFill>
          <a:blip r:embed="rId3">
            <a:alphaModFix/>
          </a:blip>
          <a:stretch>
            <a:fillRect/>
          </a:stretch>
        </p:blipFill>
        <p:spPr>
          <a:xfrm>
            <a:off x="3762375" y="1210175"/>
            <a:ext cx="5381625" cy="3209925"/>
          </a:xfrm>
          <a:prstGeom prst="rect">
            <a:avLst/>
          </a:prstGeom>
          <a:noFill/>
          <a:ln>
            <a:noFill/>
          </a:ln>
        </p:spPr>
      </p:pic>
      <p:pic>
        <p:nvPicPr>
          <p:cNvPr id="171" name="Google Shape;171;p25"/>
          <p:cNvPicPr preferRelativeResize="0"/>
          <p:nvPr/>
        </p:nvPicPr>
        <p:blipFill>
          <a:blip r:embed="rId4">
            <a:alphaModFix/>
          </a:blip>
          <a:stretch>
            <a:fillRect/>
          </a:stretch>
        </p:blipFill>
        <p:spPr>
          <a:xfrm>
            <a:off x="0" y="1708850"/>
            <a:ext cx="4123075" cy="22126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FPGA</a:t>
            </a:r>
            <a:endParaRPr>
              <a:solidFill>
                <a:schemeClr val="lt1"/>
              </a:solidFill>
            </a:endParaRPr>
          </a:p>
        </p:txBody>
      </p:sp>
      <p:sp>
        <p:nvSpPr>
          <p:cNvPr id="177" name="Google Shape;177;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8" name="Google Shape;178;p26"/>
          <p:cNvPicPr preferRelativeResize="0"/>
          <p:nvPr/>
        </p:nvPicPr>
        <p:blipFill>
          <a:blip r:embed="rId3">
            <a:alphaModFix/>
          </a:blip>
          <a:stretch>
            <a:fillRect/>
          </a:stretch>
        </p:blipFill>
        <p:spPr>
          <a:xfrm>
            <a:off x="1714500" y="1060450"/>
            <a:ext cx="5715000" cy="36004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Microcontroller</a:t>
            </a:r>
            <a:endParaRPr>
              <a:solidFill>
                <a:schemeClr val="lt1"/>
              </a:solidFill>
            </a:endParaRPr>
          </a:p>
        </p:txBody>
      </p:sp>
      <p:sp>
        <p:nvSpPr>
          <p:cNvPr id="184" name="Google Shape;184;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85" name="Google Shape;185;p27"/>
          <p:cNvPicPr preferRelativeResize="0"/>
          <p:nvPr/>
        </p:nvPicPr>
        <p:blipFill>
          <a:blip r:embed="rId3">
            <a:alphaModFix/>
          </a:blip>
          <a:stretch>
            <a:fillRect/>
          </a:stretch>
        </p:blipFill>
        <p:spPr>
          <a:xfrm>
            <a:off x="0" y="1214138"/>
            <a:ext cx="9143999" cy="27152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Timing Management</a:t>
            </a:r>
            <a:endParaRPr>
              <a:solidFill>
                <a:schemeClr val="lt1"/>
              </a:solidFill>
            </a:endParaRPr>
          </a:p>
        </p:txBody>
      </p:sp>
      <p:sp>
        <p:nvSpPr>
          <p:cNvPr id="191" name="Google Shape;191;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2" name="Google Shape;192;p28"/>
          <p:cNvPicPr preferRelativeResize="0"/>
          <p:nvPr/>
        </p:nvPicPr>
        <p:blipFill>
          <a:blip r:embed="rId3">
            <a:alphaModFix/>
          </a:blip>
          <a:stretch>
            <a:fillRect/>
          </a:stretch>
        </p:blipFill>
        <p:spPr>
          <a:xfrm>
            <a:off x="4323691" y="1152475"/>
            <a:ext cx="4820306" cy="3416400"/>
          </a:xfrm>
          <a:prstGeom prst="rect">
            <a:avLst/>
          </a:prstGeom>
          <a:noFill/>
          <a:ln>
            <a:noFill/>
          </a:ln>
        </p:spPr>
      </p:pic>
      <p:pic>
        <p:nvPicPr>
          <p:cNvPr id="193" name="Google Shape;193;p28"/>
          <p:cNvPicPr preferRelativeResize="0"/>
          <p:nvPr/>
        </p:nvPicPr>
        <p:blipFill>
          <a:blip r:embed="rId4">
            <a:alphaModFix/>
          </a:blip>
          <a:stretch>
            <a:fillRect/>
          </a:stretch>
        </p:blipFill>
        <p:spPr>
          <a:xfrm>
            <a:off x="1" y="1541974"/>
            <a:ext cx="4323701" cy="2637413"/>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Bill of Materials (BOM)</a:t>
            </a:r>
            <a:endParaRPr b="1">
              <a:solidFill>
                <a:schemeClr val="lt1"/>
              </a:solidFill>
            </a:endParaRPr>
          </a:p>
        </p:txBody>
      </p:sp>
      <p:pic>
        <p:nvPicPr>
          <p:cNvPr id="199" name="Google Shape;199;p29"/>
          <p:cNvPicPr preferRelativeResize="0"/>
          <p:nvPr/>
        </p:nvPicPr>
        <p:blipFill>
          <a:blip r:embed="rId3">
            <a:alphaModFix/>
          </a:blip>
          <a:stretch>
            <a:fillRect/>
          </a:stretch>
        </p:blipFill>
        <p:spPr>
          <a:xfrm>
            <a:off x="152400" y="1170125"/>
            <a:ext cx="8839198" cy="37623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Test Plan: Vibe Analysis</a:t>
            </a:r>
            <a:endParaRPr b="1">
              <a:solidFill>
                <a:schemeClr val="lt1"/>
              </a:solidFill>
            </a:endParaRPr>
          </a:p>
        </p:txBody>
      </p:sp>
      <p:pic>
        <p:nvPicPr>
          <p:cNvPr id="205" name="Google Shape;205;p30"/>
          <p:cNvPicPr preferRelativeResize="0"/>
          <p:nvPr/>
        </p:nvPicPr>
        <p:blipFill>
          <a:blip r:embed="rId3">
            <a:alphaModFix/>
          </a:blip>
          <a:stretch>
            <a:fillRect/>
          </a:stretch>
        </p:blipFill>
        <p:spPr>
          <a:xfrm>
            <a:off x="4211325" y="58750"/>
            <a:ext cx="4877501" cy="5026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Vibe Analysis Specifications: MIL-STD-810H</a:t>
            </a:r>
            <a:endParaRPr b="1">
              <a:solidFill>
                <a:schemeClr val="lt1"/>
              </a:solidFill>
            </a:endParaRPr>
          </a:p>
        </p:txBody>
      </p:sp>
      <p:pic>
        <p:nvPicPr>
          <p:cNvPr id="211" name="Google Shape;211;p31"/>
          <p:cNvPicPr preferRelativeResize="0"/>
          <p:nvPr/>
        </p:nvPicPr>
        <p:blipFill>
          <a:blip r:embed="rId3">
            <a:alphaModFix/>
          </a:blip>
          <a:stretch>
            <a:fillRect/>
          </a:stretch>
        </p:blipFill>
        <p:spPr>
          <a:xfrm>
            <a:off x="277525" y="1357750"/>
            <a:ext cx="4233434" cy="3038399"/>
          </a:xfrm>
          <a:prstGeom prst="rect">
            <a:avLst/>
          </a:prstGeom>
          <a:noFill/>
          <a:ln>
            <a:noFill/>
          </a:ln>
        </p:spPr>
      </p:pic>
      <p:pic>
        <p:nvPicPr>
          <p:cNvPr id="212" name="Google Shape;212;p31"/>
          <p:cNvPicPr preferRelativeResize="0"/>
          <p:nvPr/>
        </p:nvPicPr>
        <p:blipFill>
          <a:blip r:embed="rId4">
            <a:alphaModFix/>
          </a:blip>
          <a:stretch>
            <a:fillRect/>
          </a:stretch>
        </p:blipFill>
        <p:spPr>
          <a:xfrm>
            <a:off x="4686300" y="1356078"/>
            <a:ext cx="4180177" cy="30383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Overview</a:t>
            </a:r>
            <a:endParaRPr b="1">
              <a:solidFill>
                <a:schemeClr val="lt1"/>
              </a:solidFill>
            </a:endParaRPr>
          </a:p>
        </p:txBody>
      </p:sp>
      <p:sp>
        <p:nvSpPr>
          <p:cNvPr id="63" name="Google Shape;63;p14"/>
          <p:cNvSpPr txBox="1"/>
          <p:nvPr>
            <p:ph idx="1" type="body"/>
          </p:nvPr>
        </p:nvSpPr>
        <p:spPr>
          <a:xfrm>
            <a:off x="675950" y="1152475"/>
            <a:ext cx="4107600" cy="37434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sz="2000">
                <a:solidFill>
                  <a:schemeClr val="lt1"/>
                </a:solidFill>
              </a:rPr>
              <a:t>Feedback from Last Review</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Individual and Team Vision</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Feasibility: Analysis, Simulations</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Feasibility: Prototyping</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Drawing, Schematics, Diagrams</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Bill of Materials (BOM)</a:t>
            </a:r>
            <a:endParaRPr sz="2000">
              <a:solidFill>
                <a:schemeClr val="lt1"/>
              </a:solidFill>
            </a:endParaRPr>
          </a:p>
          <a:p>
            <a:pPr indent="0" lvl="0" marL="0" rtl="0" algn="l">
              <a:lnSpc>
                <a:spcPct val="95000"/>
              </a:lnSpc>
              <a:spcBef>
                <a:spcPts val="1200"/>
              </a:spcBef>
              <a:spcAft>
                <a:spcPts val="1200"/>
              </a:spcAft>
              <a:buNone/>
            </a:pPr>
            <a:r>
              <a:t/>
            </a:r>
            <a:endParaRPr sz="2000">
              <a:solidFill>
                <a:schemeClr val="lt1"/>
              </a:solidFill>
            </a:endParaRPr>
          </a:p>
        </p:txBody>
      </p:sp>
      <p:sp>
        <p:nvSpPr>
          <p:cNvPr id="64" name="Google Shape;64;p14"/>
          <p:cNvSpPr txBox="1"/>
          <p:nvPr>
            <p:ph idx="1" type="body"/>
          </p:nvPr>
        </p:nvSpPr>
        <p:spPr>
          <a:xfrm>
            <a:off x="5141775" y="1152475"/>
            <a:ext cx="4284300" cy="38082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100"/>
              <a:buFont typeface="Arial"/>
              <a:buNone/>
            </a:pPr>
            <a:r>
              <a:rPr lang="en" sz="2000">
                <a:solidFill>
                  <a:schemeClr val="lt1"/>
                </a:solidFill>
              </a:rPr>
              <a:t>Test Plans</a:t>
            </a:r>
            <a:endParaRPr sz="2000">
              <a:solidFill>
                <a:schemeClr val="lt1"/>
              </a:solidFill>
            </a:endParaRPr>
          </a:p>
          <a:p>
            <a:pPr indent="0" lvl="0" marL="0" rtl="0" algn="l">
              <a:lnSpc>
                <a:spcPct val="95000"/>
              </a:lnSpc>
              <a:spcBef>
                <a:spcPts val="1200"/>
              </a:spcBef>
              <a:spcAft>
                <a:spcPts val="0"/>
              </a:spcAft>
              <a:buClr>
                <a:schemeClr val="dk1"/>
              </a:buClr>
              <a:buSzPts val="1100"/>
              <a:buFont typeface="Arial"/>
              <a:buNone/>
            </a:pPr>
            <a:r>
              <a:rPr lang="en" sz="2000">
                <a:solidFill>
                  <a:schemeClr val="lt1"/>
                </a:solidFill>
              </a:rPr>
              <a:t>System Design and Flowcharts/System Block Diagram</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Risk Assessment</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Open Items</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Project Management</a:t>
            </a:r>
            <a:endParaRPr sz="2000">
              <a:solidFill>
                <a:schemeClr val="lt1"/>
              </a:solidFill>
            </a:endParaRPr>
          </a:p>
          <a:p>
            <a:pPr indent="0" lvl="0" marL="0" rtl="0" algn="l">
              <a:lnSpc>
                <a:spcPct val="95000"/>
              </a:lnSpc>
              <a:spcBef>
                <a:spcPts val="1200"/>
              </a:spcBef>
              <a:spcAft>
                <a:spcPts val="1200"/>
              </a:spcAft>
              <a:buNone/>
            </a:pPr>
            <a:r>
              <a:rPr lang="en" sz="2000">
                <a:solidFill>
                  <a:schemeClr val="lt1"/>
                </a:solidFill>
              </a:rPr>
              <a:t>Goals for Next Phase</a:t>
            </a:r>
            <a:endParaRPr sz="2000">
              <a:solidFill>
                <a:schemeClr val="lt1"/>
              </a:solidFill>
            </a:endParaRPr>
          </a:p>
        </p:txBody>
      </p:sp>
      <p:sp>
        <p:nvSpPr>
          <p:cNvPr id="65" name="Google Shape;65;p14"/>
          <p:cNvSpPr/>
          <p:nvPr/>
        </p:nvSpPr>
        <p:spPr>
          <a:xfrm>
            <a:off x="432550" y="12911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6" name="Google Shape;66;p14"/>
          <p:cNvSpPr/>
          <p:nvPr/>
        </p:nvSpPr>
        <p:spPr>
          <a:xfrm>
            <a:off x="432550" y="17210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7" name="Google Shape;67;p14"/>
          <p:cNvSpPr/>
          <p:nvPr/>
        </p:nvSpPr>
        <p:spPr>
          <a:xfrm>
            <a:off x="432550" y="21509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8" name="Google Shape;68;p14"/>
          <p:cNvSpPr/>
          <p:nvPr/>
        </p:nvSpPr>
        <p:spPr>
          <a:xfrm>
            <a:off x="432550" y="2614575"/>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9" name="Google Shape;69;p14"/>
          <p:cNvSpPr/>
          <p:nvPr/>
        </p:nvSpPr>
        <p:spPr>
          <a:xfrm>
            <a:off x="432550" y="304450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0" name="Google Shape;70;p14"/>
          <p:cNvSpPr/>
          <p:nvPr/>
        </p:nvSpPr>
        <p:spPr>
          <a:xfrm>
            <a:off x="432550" y="350810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1" name="Google Shape;71;p14"/>
          <p:cNvSpPr/>
          <p:nvPr/>
        </p:nvSpPr>
        <p:spPr>
          <a:xfrm>
            <a:off x="4916000" y="12911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2" name="Google Shape;72;p14"/>
          <p:cNvSpPr/>
          <p:nvPr/>
        </p:nvSpPr>
        <p:spPr>
          <a:xfrm>
            <a:off x="4916000" y="17210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3" name="Google Shape;73;p14"/>
          <p:cNvSpPr/>
          <p:nvPr/>
        </p:nvSpPr>
        <p:spPr>
          <a:xfrm>
            <a:off x="4867563" y="24766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4" name="Google Shape;74;p14"/>
          <p:cNvSpPr/>
          <p:nvPr/>
        </p:nvSpPr>
        <p:spPr>
          <a:xfrm>
            <a:off x="4867563" y="2916875"/>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5" name="Google Shape;75;p14"/>
          <p:cNvSpPr/>
          <p:nvPr/>
        </p:nvSpPr>
        <p:spPr>
          <a:xfrm>
            <a:off x="4867563" y="3333693"/>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6" name="Google Shape;76;p14"/>
          <p:cNvSpPr/>
          <p:nvPr/>
        </p:nvSpPr>
        <p:spPr>
          <a:xfrm>
            <a:off x="4867563" y="3795125"/>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id="217" name="Google Shape;217;p32"/>
          <p:cNvPicPr preferRelativeResize="0"/>
          <p:nvPr/>
        </p:nvPicPr>
        <p:blipFill>
          <a:blip r:embed="rId3">
            <a:alphaModFix/>
          </a:blip>
          <a:stretch>
            <a:fillRect/>
          </a:stretch>
        </p:blipFill>
        <p:spPr>
          <a:xfrm>
            <a:off x="2836963" y="0"/>
            <a:ext cx="3470070" cy="5143499"/>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Test Plan: Historical Data </a:t>
            </a:r>
            <a:endParaRPr>
              <a:solidFill>
                <a:srgbClr val="FFFFFF"/>
              </a:solidFill>
            </a:endParaRPr>
          </a:p>
          <a:p>
            <a:pPr indent="0" lvl="0" marL="0" rtl="0" algn="l">
              <a:spcBef>
                <a:spcPts val="0"/>
              </a:spcBef>
              <a:spcAft>
                <a:spcPts val="0"/>
              </a:spcAft>
              <a:buNone/>
            </a:pPr>
            <a:r>
              <a:rPr lang="en">
                <a:solidFill>
                  <a:srgbClr val="FFFFFF"/>
                </a:solidFill>
              </a:rPr>
              <a:t>Capture</a:t>
            </a:r>
            <a:endParaRPr>
              <a:solidFill>
                <a:srgbClr val="FFFFFF"/>
              </a:solidFill>
            </a:endParaRPr>
          </a:p>
        </p:txBody>
      </p:sp>
      <p:sp>
        <p:nvSpPr>
          <p:cNvPr id="223" name="Google Shape;223;p33"/>
          <p:cNvSpPr txBox="1"/>
          <p:nvPr>
            <p:ph idx="1" type="body"/>
          </p:nvPr>
        </p:nvSpPr>
        <p:spPr>
          <a:xfrm>
            <a:off x="311700" y="1381075"/>
            <a:ext cx="33597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rPr>
              <a:t>Test plan to verify </a:t>
            </a:r>
            <a:r>
              <a:rPr lang="en">
                <a:solidFill>
                  <a:srgbClr val="FFFFFF"/>
                </a:solidFill>
              </a:rPr>
              <a:t>functionality</a:t>
            </a:r>
            <a:r>
              <a:rPr lang="en">
                <a:solidFill>
                  <a:srgbClr val="FFFFFF"/>
                </a:solidFill>
              </a:rPr>
              <a:t> of historical data capture. This allows us to create statistical models to actively steer the oscillator while in holdover to reduce phase error.</a:t>
            </a:r>
            <a:endParaRPr>
              <a:solidFill>
                <a:srgbClr val="FFFFFF"/>
              </a:solidFill>
            </a:endParaRPr>
          </a:p>
          <a:p>
            <a:pPr indent="0" lvl="0" marL="0" rtl="0" algn="l">
              <a:spcBef>
                <a:spcPts val="1200"/>
              </a:spcBef>
              <a:spcAft>
                <a:spcPts val="1200"/>
              </a:spcAft>
              <a:buNone/>
            </a:pPr>
            <a:r>
              <a:rPr lang="en">
                <a:solidFill>
                  <a:srgbClr val="FFFFFF"/>
                </a:solidFill>
              </a:rPr>
              <a:t>Not directly related to ER.</a:t>
            </a:r>
            <a:endParaRPr>
              <a:solidFill>
                <a:srgbClr val="FFFFFF"/>
              </a:solidFill>
            </a:endParaRPr>
          </a:p>
        </p:txBody>
      </p:sp>
      <p:sp>
        <p:nvSpPr>
          <p:cNvPr id="224" name="Google Shape;224;p33"/>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5" name="Google Shape;225;p33"/>
          <p:cNvPicPr preferRelativeResize="0"/>
          <p:nvPr/>
        </p:nvPicPr>
        <p:blipFill>
          <a:blip r:embed="rId3">
            <a:alphaModFix/>
          </a:blip>
          <a:stretch>
            <a:fillRect/>
          </a:stretch>
        </p:blipFill>
        <p:spPr>
          <a:xfrm>
            <a:off x="4133800" y="320075"/>
            <a:ext cx="4919374" cy="45033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4"/>
          <p:cNvSpPr txBox="1"/>
          <p:nvPr>
            <p:ph type="title"/>
          </p:nvPr>
        </p:nvSpPr>
        <p:spPr>
          <a:xfrm>
            <a:off x="180625" y="2353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FFFFFF"/>
                </a:solidFill>
              </a:rPr>
              <a:t>Test Plan: Holdover </a:t>
            </a:r>
            <a:endParaRPr>
              <a:solidFill>
                <a:srgbClr val="FFFFFF"/>
              </a:solidFill>
            </a:endParaRPr>
          </a:p>
          <a:p>
            <a:pPr indent="0" lvl="0" marL="0" rtl="0" algn="l">
              <a:spcBef>
                <a:spcPts val="0"/>
              </a:spcBef>
              <a:spcAft>
                <a:spcPts val="0"/>
              </a:spcAft>
              <a:buNone/>
            </a:pPr>
            <a:r>
              <a:rPr lang="en">
                <a:solidFill>
                  <a:srgbClr val="FFFFFF"/>
                </a:solidFill>
              </a:rPr>
              <a:t>Accuracy (ER 9)</a:t>
            </a:r>
            <a:endParaRPr>
              <a:solidFill>
                <a:srgbClr val="FFFFFF"/>
              </a:solidFill>
            </a:endParaRPr>
          </a:p>
        </p:txBody>
      </p:sp>
      <p:sp>
        <p:nvSpPr>
          <p:cNvPr id="231" name="Google Shape;231;p34"/>
          <p:cNvSpPr txBox="1"/>
          <p:nvPr>
            <p:ph idx="1" type="body"/>
          </p:nvPr>
        </p:nvSpPr>
        <p:spPr>
          <a:xfrm>
            <a:off x="180625" y="1244550"/>
            <a:ext cx="33090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solidFill>
                  <a:srgbClr val="FFFFFF"/>
                </a:solidFill>
              </a:rPr>
              <a:t>Test plan to verify the accuracy of the timecard while in holdover.</a:t>
            </a:r>
            <a:endParaRPr>
              <a:solidFill>
                <a:srgbClr val="FFFFFF"/>
              </a:solidFill>
            </a:endParaRPr>
          </a:p>
        </p:txBody>
      </p:sp>
      <p:sp>
        <p:nvSpPr>
          <p:cNvPr id="232" name="Google Shape;232;p34"/>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33" name="Google Shape;233;p34"/>
          <p:cNvPicPr preferRelativeResize="0"/>
          <p:nvPr/>
        </p:nvPicPr>
        <p:blipFill>
          <a:blip r:embed="rId3">
            <a:alphaModFix/>
          </a:blip>
          <a:stretch>
            <a:fillRect/>
          </a:stretch>
        </p:blipFill>
        <p:spPr>
          <a:xfrm>
            <a:off x="3359525" y="76200"/>
            <a:ext cx="5695249" cy="49911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FFFFFF"/>
                </a:solidFill>
              </a:rPr>
              <a:t>Open Items</a:t>
            </a:r>
            <a:endParaRPr b="1">
              <a:solidFill>
                <a:srgbClr val="FFFFFF"/>
              </a:solidFill>
            </a:endParaRPr>
          </a:p>
        </p:txBody>
      </p:sp>
      <p:sp>
        <p:nvSpPr>
          <p:cNvPr id="239" name="Google Shape;239;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a:bodyPr>
          <a:lstStyle/>
          <a:p>
            <a:pPr indent="0" lvl="0" marL="0" rtl="0" algn="l">
              <a:lnSpc>
                <a:spcPct val="200000"/>
              </a:lnSpc>
              <a:spcBef>
                <a:spcPts val="0"/>
              </a:spcBef>
              <a:spcAft>
                <a:spcPts val="0"/>
              </a:spcAft>
              <a:buNone/>
            </a:pPr>
            <a:r>
              <a:rPr lang="en">
                <a:solidFill>
                  <a:srgbClr val="FFFFFF"/>
                </a:solidFill>
              </a:rPr>
              <a:t>Meta’s timecard can adjust its time from up to 2 GNSS sources which can be configured independently. </a:t>
            </a:r>
            <a:endParaRPr>
              <a:solidFill>
                <a:srgbClr val="FFFFFF"/>
              </a:solidFill>
            </a:endParaRPr>
          </a:p>
          <a:p>
            <a:pPr indent="-317182" lvl="0" marL="914400" rtl="0" algn="l">
              <a:lnSpc>
                <a:spcPct val="200000"/>
              </a:lnSpc>
              <a:spcBef>
                <a:spcPts val="1200"/>
              </a:spcBef>
              <a:spcAft>
                <a:spcPts val="0"/>
              </a:spcAft>
              <a:buClr>
                <a:srgbClr val="FFFFFF"/>
              </a:buClr>
              <a:buSzPct val="100000"/>
              <a:buChar char="●"/>
            </a:pPr>
            <a:r>
              <a:rPr lang="en">
                <a:solidFill>
                  <a:srgbClr val="FFFFFF"/>
                </a:solidFill>
              </a:rPr>
              <a:t>The timecard switches to the next source when one fails or switches to the GNSS receiver with a more stable signal.</a:t>
            </a:r>
            <a:endParaRPr>
              <a:solidFill>
                <a:srgbClr val="FFFFFF"/>
              </a:solidFill>
            </a:endParaRPr>
          </a:p>
          <a:p>
            <a:pPr indent="-317182" lvl="0" marL="914400" rtl="0" algn="l">
              <a:lnSpc>
                <a:spcPct val="200000"/>
              </a:lnSpc>
              <a:spcBef>
                <a:spcPts val="0"/>
              </a:spcBef>
              <a:spcAft>
                <a:spcPts val="0"/>
              </a:spcAft>
              <a:buClr>
                <a:srgbClr val="FFFFFF"/>
              </a:buClr>
              <a:buSzPct val="100000"/>
              <a:buChar char="●"/>
            </a:pPr>
            <a:r>
              <a:rPr lang="en">
                <a:solidFill>
                  <a:srgbClr val="FFFFFF"/>
                </a:solidFill>
              </a:rPr>
              <a:t>This can mitigate jamming and spoofing by switching to another source or the oscillator when disruptions are detected.</a:t>
            </a:r>
            <a:endParaRPr>
              <a:solidFill>
                <a:srgbClr val="FFFFFF"/>
              </a:solidFill>
            </a:endParaRPr>
          </a:p>
          <a:p>
            <a:pPr indent="0" lvl="0" marL="0" rtl="0" algn="l">
              <a:lnSpc>
                <a:spcPct val="200000"/>
              </a:lnSpc>
              <a:spcBef>
                <a:spcPts val="1200"/>
              </a:spcBef>
              <a:spcAft>
                <a:spcPts val="0"/>
              </a:spcAft>
              <a:buNone/>
            </a:pPr>
            <a:r>
              <a:rPr lang="en">
                <a:solidFill>
                  <a:srgbClr val="FFFFFF"/>
                </a:solidFill>
              </a:rPr>
              <a:t>Time of Day(ToD) output pulse requirements and expectations.</a:t>
            </a:r>
            <a:endParaRPr>
              <a:solidFill>
                <a:srgbClr val="FFFFFF"/>
              </a:solidFill>
            </a:endParaRPr>
          </a:p>
          <a:p>
            <a:pPr indent="0" lvl="0" marL="457200" rtl="0" algn="l">
              <a:lnSpc>
                <a:spcPct val="200000"/>
              </a:lnSpc>
              <a:spcBef>
                <a:spcPts val="1200"/>
              </a:spcBef>
              <a:spcAft>
                <a:spcPts val="1200"/>
              </a:spcAft>
              <a:buNone/>
            </a:pPr>
            <a:r>
              <a:t/>
            </a:r>
            <a:endParaRPr>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6"/>
          <p:cNvSpPr txBox="1"/>
          <p:nvPr>
            <p:ph type="title"/>
          </p:nvPr>
        </p:nvSpPr>
        <p:spPr>
          <a:xfrm>
            <a:off x="322400" y="493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Project Management - Trello</a:t>
            </a:r>
            <a:endParaRPr b="1">
              <a:solidFill>
                <a:schemeClr val="lt1"/>
              </a:solidFill>
            </a:endParaRPr>
          </a:p>
        </p:txBody>
      </p:sp>
      <p:sp>
        <p:nvSpPr>
          <p:cNvPr id="245" name="Google Shape;245;p36"/>
          <p:cNvSpPr txBox="1"/>
          <p:nvPr/>
        </p:nvSpPr>
        <p:spPr>
          <a:xfrm>
            <a:off x="3026100" y="4784850"/>
            <a:ext cx="3091800" cy="41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u="sng">
                <a:solidFill>
                  <a:schemeClr val="lt1"/>
                </a:solidFill>
                <a:hlinkClick r:id="rId3">
                  <a:extLst>
                    <a:ext uri="{A12FA001-AC4F-418D-AE19-62706E023703}">
                      <ahyp:hlinkClr val="tx"/>
                    </a:ext>
                  </a:extLst>
                </a:hlinkClick>
              </a:rPr>
              <a:t>Trello Board</a:t>
            </a:r>
            <a:endParaRPr>
              <a:solidFill>
                <a:schemeClr val="lt1"/>
              </a:solidFill>
            </a:endParaRPr>
          </a:p>
        </p:txBody>
      </p:sp>
      <p:pic>
        <p:nvPicPr>
          <p:cNvPr id="246" name="Google Shape;246;p36"/>
          <p:cNvPicPr preferRelativeResize="0"/>
          <p:nvPr/>
        </p:nvPicPr>
        <p:blipFill>
          <a:blip r:embed="rId4">
            <a:alphaModFix/>
          </a:blip>
          <a:stretch>
            <a:fillRect/>
          </a:stretch>
        </p:blipFill>
        <p:spPr>
          <a:xfrm>
            <a:off x="2111575" y="987842"/>
            <a:ext cx="4942252" cy="38411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Gantt Chart</a:t>
            </a:r>
            <a:endParaRPr b="1">
              <a:solidFill>
                <a:schemeClr val="lt1"/>
              </a:solidFill>
            </a:endParaRPr>
          </a:p>
        </p:txBody>
      </p:sp>
      <p:sp>
        <p:nvSpPr>
          <p:cNvPr id="252" name="Google Shape;252;p37"/>
          <p:cNvSpPr txBox="1"/>
          <p:nvPr/>
        </p:nvSpPr>
        <p:spPr>
          <a:xfrm>
            <a:off x="7478025" y="4745700"/>
            <a:ext cx="2045700" cy="397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500" u="sng">
                <a:solidFill>
                  <a:schemeClr val="lt1"/>
                </a:solidFill>
                <a:hlinkClick r:id="rId3">
                  <a:extLst>
                    <a:ext uri="{A12FA001-AC4F-418D-AE19-62706E023703}">
                      <ahyp:hlinkClr val="tx"/>
                    </a:ext>
                  </a:extLst>
                </a:hlinkClick>
              </a:rPr>
              <a:t>Gantt Chart</a:t>
            </a:r>
            <a:endParaRPr sz="1500">
              <a:solidFill>
                <a:schemeClr val="lt1"/>
              </a:solidFill>
            </a:endParaRPr>
          </a:p>
        </p:txBody>
      </p:sp>
      <p:sp>
        <p:nvSpPr>
          <p:cNvPr id="253" name="Google Shape;253;p37"/>
          <p:cNvSpPr txBox="1"/>
          <p:nvPr/>
        </p:nvSpPr>
        <p:spPr>
          <a:xfrm>
            <a:off x="318025" y="4724200"/>
            <a:ext cx="5431500" cy="415500"/>
          </a:xfrm>
          <a:prstGeom prst="rect">
            <a:avLst/>
          </a:prstGeom>
          <a:noFill/>
          <a:ln>
            <a:noFill/>
          </a:ln>
        </p:spPr>
        <p:txBody>
          <a:bodyPr anchorCtr="0" anchor="t" bIns="91425" lIns="91425" spcFirstLastPara="1" rIns="91425" wrap="square" tIns="91425">
            <a:spAutoFit/>
          </a:bodyPr>
          <a:lstStyle/>
          <a:p>
            <a:pPr indent="0" lvl="0" marL="0" rtl="0" algn="l">
              <a:lnSpc>
                <a:spcPct val="200000"/>
              </a:lnSpc>
              <a:spcBef>
                <a:spcPts val="0"/>
              </a:spcBef>
              <a:spcAft>
                <a:spcPts val="1200"/>
              </a:spcAft>
              <a:buNone/>
            </a:pPr>
            <a:r>
              <a:rPr lang="en" sz="1500">
                <a:solidFill>
                  <a:schemeClr val="lt1"/>
                </a:solidFill>
              </a:rPr>
              <a:t>Personal Assignments can be viewed within summary reports.</a:t>
            </a:r>
            <a:endParaRPr sz="1500">
              <a:solidFill>
                <a:schemeClr val="lt1"/>
              </a:solidFill>
            </a:endParaRPr>
          </a:p>
        </p:txBody>
      </p:sp>
      <p:pic>
        <p:nvPicPr>
          <p:cNvPr id="254" name="Google Shape;254;p37"/>
          <p:cNvPicPr preferRelativeResize="0"/>
          <p:nvPr/>
        </p:nvPicPr>
        <p:blipFill>
          <a:blip r:embed="rId4">
            <a:alphaModFix/>
          </a:blip>
          <a:stretch>
            <a:fillRect/>
          </a:stretch>
        </p:blipFill>
        <p:spPr>
          <a:xfrm>
            <a:off x="1165925" y="953200"/>
            <a:ext cx="6812160" cy="379192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Goals for Next Phase</a:t>
            </a:r>
            <a:endParaRPr b="1">
              <a:solidFill>
                <a:schemeClr val="lt1"/>
              </a:solidFill>
            </a:endParaRPr>
          </a:p>
        </p:txBody>
      </p:sp>
      <p:sp>
        <p:nvSpPr>
          <p:cNvPr id="260" name="Google Shape;260;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1200"/>
              </a:spcBef>
              <a:spcAft>
                <a:spcPts val="0"/>
              </a:spcAft>
              <a:buClr>
                <a:schemeClr val="lt1"/>
              </a:buClr>
              <a:buSzPts val="1800"/>
              <a:buChar char="●"/>
            </a:pPr>
            <a:r>
              <a:rPr lang="en">
                <a:solidFill>
                  <a:schemeClr val="lt1"/>
                </a:solidFill>
              </a:rPr>
              <a:t>Implement</a:t>
            </a:r>
            <a:r>
              <a:rPr lang="en">
                <a:solidFill>
                  <a:schemeClr val="lt1"/>
                </a:solidFill>
              </a:rPr>
              <a:t> Digital PLL onboard MicroZed 7010 SOC.</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Interfacing between MicroZed 7010 [SOC] and multiple TCXO / Atomic Clock breakout boards.</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Benchmarking / Analysis on MATLAB for PLL design.</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Development of GNSS Raspberry Pi testbench.</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In short, produce a prototype that generates a PPS from TCXO / Atomic Clock and synchronize with externally produced PPS (From GNSS) </a:t>
            </a:r>
            <a:r>
              <a:rPr lang="en">
                <a:solidFill>
                  <a:schemeClr val="lt1"/>
                </a:solidFill>
              </a:rPr>
              <a:t>through</a:t>
            </a:r>
            <a:r>
              <a:rPr lang="en">
                <a:solidFill>
                  <a:schemeClr val="lt1"/>
                </a:solidFill>
              </a:rPr>
              <a:t> the use of a </a:t>
            </a:r>
            <a:r>
              <a:rPr lang="en">
                <a:solidFill>
                  <a:schemeClr val="lt1"/>
                </a:solidFill>
              </a:rPr>
              <a:t>developed</a:t>
            </a:r>
            <a:r>
              <a:rPr lang="en">
                <a:solidFill>
                  <a:schemeClr val="lt1"/>
                </a:solidFill>
              </a:rPr>
              <a:t> digital PLL.</a:t>
            </a:r>
            <a:endParaRPr>
              <a:solidFill>
                <a:schemeClr val="lt1"/>
              </a:solidFill>
            </a:endParaRPr>
          </a:p>
          <a:p>
            <a:pPr indent="0" lvl="0" marL="914400" rtl="0" algn="l">
              <a:spcBef>
                <a:spcPts val="1200"/>
              </a:spcBef>
              <a:spcAft>
                <a:spcPts val="1200"/>
              </a:spcAft>
              <a:buNone/>
            </a:pPr>
            <a:r>
              <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Feedback from Last Review</a:t>
            </a:r>
            <a:endParaRPr b="1">
              <a:solidFill>
                <a:schemeClr val="lt1"/>
              </a:solidFill>
            </a:endParaRPr>
          </a:p>
        </p:txBody>
      </p:sp>
      <p:sp>
        <p:nvSpPr>
          <p:cNvPr id="82" name="Google Shape;82;p15"/>
          <p:cNvSpPr txBox="1"/>
          <p:nvPr>
            <p:ph idx="1" type="body"/>
          </p:nvPr>
        </p:nvSpPr>
        <p:spPr>
          <a:xfrm>
            <a:off x="311700" y="1152475"/>
            <a:ext cx="8213100" cy="36459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chemeClr val="lt1"/>
              </a:buClr>
              <a:buSzPts val="1800"/>
              <a:buChar char="●"/>
            </a:pPr>
            <a:r>
              <a:rPr lang="en">
                <a:solidFill>
                  <a:schemeClr val="lt1"/>
                </a:solidFill>
              </a:rPr>
              <a:t>Using both CSAC and SiT5356</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Using CAN to interface with the motherboard</a:t>
            </a:r>
            <a:endParaRPr>
              <a:solidFill>
                <a:schemeClr val="lt1"/>
              </a:solidFill>
            </a:endParaRPr>
          </a:p>
          <a:p>
            <a:pPr indent="-342900" lvl="0" marL="457200" rtl="0" algn="l">
              <a:spcBef>
                <a:spcPts val="0"/>
              </a:spcBef>
              <a:spcAft>
                <a:spcPts val="0"/>
              </a:spcAft>
              <a:buClr>
                <a:schemeClr val="lt1"/>
              </a:buClr>
              <a:buSzPts val="1800"/>
              <a:buChar char="●"/>
            </a:pPr>
            <a:r>
              <a:rPr lang="en">
                <a:solidFill>
                  <a:schemeClr val="lt1"/>
                </a:solidFill>
              </a:rPr>
              <a:t>Using SA45 chip</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Individual</a:t>
            </a:r>
            <a:r>
              <a:rPr b="1" lang="en">
                <a:solidFill>
                  <a:schemeClr val="lt1"/>
                </a:solidFill>
              </a:rPr>
              <a:t> and Team Vision:</a:t>
            </a:r>
            <a:endParaRPr b="1">
              <a:solidFill>
                <a:schemeClr val="lt1"/>
              </a:solidFill>
            </a:endParaRPr>
          </a:p>
        </p:txBody>
      </p:sp>
      <p:sp>
        <p:nvSpPr>
          <p:cNvPr id="88" name="Google Shape;88;p16"/>
          <p:cNvSpPr txBox="1"/>
          <p:nvPr>
            <p:ph idx="1" type="body"/>
          </p:nvPr>
        </p:nvSpPr>
        <p:spPr>
          <a:xfrm>
            <a:off x="311700" y="1152475"/>
            <a:ext cx="8377800" cy="3456600"/>
          </a:xfrm>
          <a:prstGeom prst="rect">
            <a:avLst/>
          </a:prstGeom>
        </p:spPr>
        <p:txBody>
          <a:bodyPr anchorCtr="0" anchor="t" bIns="91425" lIns="91425" spcFirstLastPara="1" rIns="91425" wrap="square" tIns="91425">
            <a:normAutofit/>
          </a:bodyPr>
          <a:lstStyle/>
          <a:p>
            <a:pPr indent="-361950" lvl="0" marL="457200" rtl="0" algn="l">
              <a:lnSpc>
                <a:spcPct val="100000"/>
              </a:lnSpc>
              <a:spcBef>
                <a:spcPts val="0"/>
              </a:spcBef>
              <a:spcAft>
                <a:spcPts val="0"/>
              </a:spcAft>
              <a:buClr>
                <a:srgbClr val="F3F3F3"/>
              </a:buClr>
              <a:buSzPts val="2100"/>
              <a:buChar char="●"/>
            </a:pPr>
            <a:r>
              <a:rPr lang="en" sz="2100">
                <a:solidFill>
                  <a:srgbClr val="F3F3F3"/>
                </a:solidFill>
              </a:rPr>
              <a:t>Planned: Includes revising component selections, development of a BOM, proposing development kits, testbenches, and ordering long lead time items. It was identified that deciding upon and ordering longer-lead time items was of utmost priority.</a:t>
            </a:r>
            <a:endParaRPr sz="2100">
              <a:solidFill>
                <a:srgbClr val="F3F3F3"/>
              </a:solidFill>
            </a:endParaRPr>
          </a:p>
          <a:p>
            <a:pPr indent="0" lvl="0" marL="0" rtl="0" algn="l">
              <a:lnSpc>
                <a:spcPct val="100000"/>
              </a:lnSpc>
              <a:spcBef>
                <a:spcPts val="0"/>
              </a:spcBef>
              <a:spcAft>
                <a:spcPts val="0"/>
              </a:spcAft>
              <a:buNone/>
            </a:pPr>
            <a:r>
              <a:t/>
            </a:r>
            <a:endParaRPr sz="2100">
              <a:solidFill>
                <a:srgbClr val="F3F3F3"/>
              </a:solidFill>
            </a:endParaRPr>
          </a:p>
          <a:p>
            <a:pPr indent="-361950" lvl="0" marL="457200" rtl="0" algn="l">
              <a:lnSpc>
                <a:spcPct val="100000"/>
              </a:lnSpc>
              <a:spcBef>
                <a:spcPts val="0"/>
              </a:spcBef>
              <a:spcAft>
                <a:spcPts val="0"/>
              </a:spcAft>
              <a:buClr>
                <a:srgbClr val="F3F3F3"/>
              </a:buClr>
              <a:buSzPts val="2100"/>
              <a:buChar char="●"/>
            </a:pPr>
            <a:r>
              <a:rPr lang="en" sz="2100">
                <a:solidFill>
                  <a:srgbClr val="F3F3F3"/>
                </a:solidFill>
              </a:rPr>
              <a:t>Accomplished: Ordered long-lead items, high level system design was considered and defined as simple block diagrams. The hold over drift characteristics of the various SiT branded TCXO were explored. The feasibility of the timecard was explored through the use of the MATLAB [Simulink].</a:t>
            </a:r>
            <a:endParaRPr sz="2100">
              <a:solidFill>
                <a:srgbClr val="F3F3F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235500" y="292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Risk Assessment:</a:t>
            </a:r>
            <a:endParaRPr b="1">
              <a:solidFill>
                <a:schemeClr val="lt1"/>
              </a:solidFill>
            </a:endParaRPr>
          </a:p>
        </p:txBody>
      </p:sp>
      <p:pic>
        <p:nvPicPr>
          <p:cNvPr id="94" name="Google Shape;94;p17"/>
          <p:cNvPicPr preferRelativeResize="0"/>
          <p:nvPr/>
        </p:nvPicPr>
        <p:blipFill>
          <a:blip r:embed="rId3">
            <a:alphaModFix/>
          </a:blip>
          <a:stretch>
            <a:fillRect/>
          </a:stretch>
        </p:blipFill>
        <p:spPr>
          <a:xfrm>
            <a:off x="117975" y="865325"/>
            <a:ext cx="8835525" cy="40213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00" name="Google Shape;100;p18"/>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01" name="Google Shape;101;p18"/>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2" name="Google Shape;102;p18"/>
          <p:cNvPicPr preferRelativeResize="0"/>
          <p:nvPr/>
        </p:nvPicPr>
        <p:blipFill>
          <a:blip r:embed="rId3">
            <a:alphaModFix/>
          </a:blip>
          <a:stretch>
            <a:fillRect/>
          </a:stretch>
        </p:blipFill>
        <p:spPr>
          <a:xfrm>
            <a:off x="3928125" y="383300"/>
            <a:ext cx="5021225" cy="4330100"/>
          </a:xfrm>
          <a:prstGeom prst="rect">
            <a:avLst/>
          </a:prstGeom>
          <a:noFill/>
          <a:ln>
            <a:noFill/>
          </a:ln>
        </p:spPr>
      </p:pic>
      <p:pic>
        <p:nvPicPr>
          <p:cNvPr id="103" name="Google Shape;103;p18"/>
          <p:cNvPicPr preferRelativeResize="0"/>
          <p:nvPr/>
        </p:nvPicPr>
        <p:blipFill>
          <a:blip r:embed="rId4">
            <a:alphaModFix/>
          </a:blip>
          <a:stretch>
            <a:fillRect/>
          </a:stretch>
        </p:blipFill>
        <p:spPr>
          <a:xfrm>
            <a:off x="263500" y="384662"/>
            <a:ext cx="3287975" cy="437417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System Design Flowchart: High Level</a:t>
            </a:r>
            <a:endParaRPr b="1">
              <a:solidFill>
                <a:schemeClr val="lt1"/>
              </a:solidFill>
            </a:endParaRPr>
          </a:p>
        </p:txBody>
      </p:sp>
      <p:pic>
        <p:nvPicPr>
          <p:cNvPr id="109" name="Google Shape;109;p19"/>
          <p:cNvPicPr preferRelativeResize="0"/>
          <p:nvPr/>
        </p:nvPicPr>
        <p:blipFill rotWithShape="1">
          <a:blip r:embed="rId3">
            <a:alphaModFix/>
          </a:blip>
          <a:srcRect b="29750" l="11056" r="10420" t="29456"/>
          <a:stretch/>
        </p:blipFill>
        <p:spPr>
          <a:xfrm>
            <a:off x="880588" y="1500425"/>
            <a:ext cx="7382825" cy="2142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System Design Flowchart: Board Functionality</a:t>
            </a:r>
            <a:endParaRPr b="1">
              <a:solidFill>
                <a:schemeClr val="lt1"/>
              </a:solidFill>
            </a:endParaRPr>
          </a:p>
        </p:txBody>
      </p:sp>
      <p:pic>
        <p:nvPicPr>
          <p:cNvPr id="115" name="Google Shape;115;p20"/>
          <p:cNvPicPr preferRelativeResize="0"/>
          <p:nvPr/>
        </p:nvPicPr>
        <p:blipFill>
          <a:blip r:embed="rId3">
            <a:alphaModFix/>
          </a:blip>
          <a:stretch>
            <a:fillRect/>
          </a:stretch>
        </p:blipFill>
        <p:spPr>
          <a:xfrm>
            <a:off x="1114225" y="1367500"/>
            <a:ext cx="6915550" cy="3646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Feasibility</a:t>
            </a:r>
            <a:r>
              <a:rPr lang="en">
                <a:solidFill>
                  <a:schemeClr val="lt1"/>
                </a:solidFill>
              </a:rPr>
              <a:t>: </a:t>
            </a:r>
            <a:r>
              <a:rPr lang="en">
                <a:solidFill>
                  <a:schemeClr val="lt1"/>
                </a:solidFill>
              </a:rPr>
              <a:t>Holdover</a:t>
            </a:r>
            <a:r>
              <a:rPr lang="en">
                <a:solidFill>
                  <a:schemeClr val="lt1"/>
                </a:solidFill>
              </a:rPr>
              <a:t> Specifications</a:t>
            </a:r>
            <a:endParaRPr>
              <a:solidFill>
                <a:schemeClr val="lt1"/>
              </a:solidFill>
            </a:endParaRPr>
          </a:p>
        </p:txBody>
      </p:sp>
      <p:sp>
        <p:nvSpPr>
          <p:cNvPr id="121" name="Google Shape;121;p21"/>
          <p:cNvSpPr txBox="1"/>
          <p:nvPr>
            <p:ph idx="1" type="body"/>
          </p:nvPr>
        </p:nvSpPr>
        <p:spPr>
          <a:xfrm>
            <a:off x="5475075" y="1152475"/>
            <a:ext cx="3357300" cy="2014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solidFill>
                  <a:schemeClr val="lt1"/>
                </a:solidFill>
              </a:rPr>
              <a:t>The SA-45 CSAC datasheet does not directly give holdover specifications, but we can calculate expected holdover error from the given values</a:t>
            </a:r>
            <a:endParaRPr>
              <a:solidFill>
                <a:schemeClr val="lt1"/>
              </a:solidFill>
            </a:endParaRPr>
          </a:p>
        </p:txBody>
      </p:sp>
      <p:pic>
        <p:nvPicPr>
          <p:cNvPr id="122" name="Google Shape;122;p21"/>
          <p:cNvPicPr preferRelativeResize="0"/>
          <p:nvPr/>
        </p:nvPicPr>
        <p:blipFill>
          <a:blip r:embed="rId3">
            <a:alphaModFix/>
          </a:blip>
          <a:stretch>
            <a:fillRect/>
          </a:stretch>
        </p:blipFill>
        <p:spPr>
          <a:xfrm>
            <a:off x="381063" y="1081788"/>
            <a:ext cx="4981575" cy="2162175"/>
          </a:xfrm>
          <a:prstGeom prst="rect">
            <a:avLst/>
          </a:prstGeom>
          <a:noFill/>
          <a:ln>
            <a:noFill/>
          </a:ln>
        </p:spPr>
      </p:pic>
      <p:pic>
        <p:nvPicPr>
          <p:cNvPr id="123" name="Google Shape;123;p21"/>
          <p:cNvPicPr preferRelativeResize="0"/>
          <p:nvPr/>
        </p:nvPicPr>
        <p:blipFill>
          <a:blip r:embed="rId4">
            <a:alphaModFix/>
          </a:blip>
          <a:stretch>
            <a:fillRect/>
          </a:stretch>
        </p:blipFill>
        <p:spPr>
          <a:xfrm>
            <a:off x="381075" y="3308050"/>
            <a:ext cx="7303099" cy="311775"/>
          </a:xfrm>
          <a:prstGeom prst="rect">
            <a:avLst/>
          </a:prstGeom>
          <a:noFill/>
          <a:ln>
            <a:noFill/>
          </a:ln>
        </p:spPr>
      </p:pic>
      <p:pic>
        <p:nvPicPr>
          <p:cNvPr id="124" name="Google Shape;124;p21"/>
          <p:cNvPicPr preferRelativeResize="0"/>
          <p:nvPr/>
        </p:nvPicPr>
        <p:blipFill>
          <a:blip r:embed="rId5">
            <a:alphaModFix/>
          </a:blip>
          <a:stretch>
            <a:fillRect/>
          </a:stretch>
        </p:blipFill>
        <p:spPr>
          <a:xfrm>
            <a:off x="381075" y="3731300"/>
            <a:ext cx="5451600" cy="311775"/>
          </a:xfrm>
          <a:prstGeom prst="rect">
            <a:avLst/>
          </a:prstGeom>
          <a:noFill/>
          <a:ln>
            <a:noFill/>
          </a:ln>
        </p:spPr>
      </p:pic>
      <p:sp>
        <p:nvSpPr>
          <p:cNvPr id="125" name="Google Shape;125;p21"/>
          <p:cNvSpPr/>
          <p:nvPr/>
        </p:nvSpPr>
        <p:spPr>
          <a:xfrm>
            <a:off x="2075450" y="3322900"/>
            <a:ext cx="956700" cy="229800"/>
          </a:xfrm>
          <a:prstGeom prst="rect">
            <a:avLst/>
          </a:prstGeom>
          <a:no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 name="Google Shape;126;p21"/>
          <p:cNvSpPr/>
          <p:nvPr/>
        </p:nvSpPr>
        <p:spPr>
          <a:xfrm>
            <a:off x="3234675" y="3322900"/>
            <a:ext cx="1013100" cy="229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7" name="Google Shape;127;p21"/>
          <p:cNvSpPr/>
          <p:nvPr/>
        </p:nvSpPr>
        <p:spPr>
          <a:xfrm>
            <a:off x="4450300" y="3322900"/>
            <a:ext cx="956700" cy="229800"/>
          </a:xfrm>
          <a:prstGeom prst="rect">
            <a:avLst/>
          </a:prstGeom>
          <a:no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8" name="Google Shape;128;p21"/>
          <p:cNvSpPr/>
          <p:nvPr/>
        </p:nvSpPr>
        <p:spPr>
          <a:xfrm>
            <a:off x="5573975" y="3322900"/>
            <a:ext cx="956700" cy="229800"/>
          </a:xfrm>
          <a:prstGeom prst="rect">
            <a:avLst/>
          </a:prstGeom>
          <a:no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9" name="Google Shape;129;p21"/>
          <p:cNvSpPr/>
          <p:nvPr/>
        </p:nvSpPr>
        <p:spPr>
          <a:xfrm>
            <a:off x="2275700" y="1209875"/>
            <a:ext cx="274500" cy="229800"/>
          </a:xfrm>
          <a:prstGeom prst="rect">
            <a:avLst/>
          </a:prstGeom>
          <a:no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0" name="Google Shape;130;p21"/>
          <p:cNvSpPr/>
          <p:nvPr/>
        </p:nvSpPr>
        <p:spPr>
          <a:xfrm>
            <a:off x="2704750" y="1091375"/>
            <a:ext cx="588600" cy="4302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1" name="Google Shape;131;p21"/>
          <p:cNvSpPr/>
          <p:nvPr/>
        </p:nvSpPr>
        <p:spPr>
          <a:xfrm>
            <a:off x="3387075" y="1081800"/>
            <a:ext cx="707700" cy="430200"/>
          </a:xfrm>
          <a:prstGeom prst="rect">
            <a:avLst/>
          </a:prstGeom>
          <a:noFill/>
          <a:ln cap="flat" cmpd="sng" w="9525">
            <a:solidFill>
              <a:srgbClr val="00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2" name="Google Shape;132;p21"/>
          <p:cNvSpPr/>
          <p:nvPr/>
        </p:nvSpPr>
        <p:spPr>
          <a:xfrm>
            <a:off x="4247775" y="1081800"/>
            <a:ext cx="1074300" cy="430200"/>
          </a:xfrm>
          <a:prstGeom prst="rect">
            <a:avLst/>
          </a:prstGeom>
          <a:no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33" name="Google Shape;133;p21"/>
          <p:cNvPicPr preferRelativeResize="0"/>
          <p:nvPr/>
        </p:nvPicPr>
        <p:blipFill>
          <a:blip r:embed="rId6">
            <a:alphaModFix/>
          </a:blip>
          <a:stretch>
            <a:fillRect/>
          </a:stretch>
        </p:blipFill>
        <p:spPr>
          <a:xfrm>
            <a:off x="1356923" y="4387723"/>
            <a:ext cx="2821700" cy="355678"/>
          </a:xfrm>
          <a:prstGeom prst="rect">
            <a:avLst/>
          </a:prstGeom>
          <a:noFill/>
          <a:ln>
            <a:noFill/>
          </a:ln>
        </p:spPr>
      </p:pic>
      <p:sp>
        <p:nvSpPr>
          <p:cNvPr id="134" name="Google Shape;134;p21"/>
          <p:cNvSpPr/>
          <p:nvPr/>
        </p:nvSpPr>
        <p:spPr>
          <a:xfrm>
            <a:off x="2704750" y="3736225"/>
            <a:ext cx="880200" cy="257400"/>
          </a:xfrm>
          <a:prstGeom prst="rect">
            <a:avLst/>
          </a:prstGeom>
          <a:no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5" name="Google Shape;135;p21"/>
          <p:cNvSpPr/>
          <p:nvPr/>
        </p:nvSpPr>
        <p:spPr>
          <a:xfrm>
            <a:off x="3736400" y="3736225"/>
            <a:ext cx="909600" cy="257400"/>
          </a:xfrm>
          <a:prstGeom prst="rect">
            <a:avLst/>
          </a:prstGeom>
          <a:no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136" name="Google Shape;136;p21"/>
          <p:cNvPicPr preferRelativeResize="0"/>
          <p:nvPr/>
        </p:nvPicPr>
        <p:blipFill>
          <a:blip r:embed="rId7">
            <a:alphaModFix/>
          </a:blip>
          <a:stretch>
            <a:fillRect/>
          </a:stretch>
        </p:blipFill>
        <p:spPr>
          <a:xfrm>
            <a:off x="4340725" y="4387725"/>
            <a:ext cx="3446346" cy="355675"/>
          </a:xfrm>
          <a:prstGeom prst="rect">
            <a:avLst/>
          </a:prstGeom>
          <a:noFill/>
          <a:ln>
            <a:noFill/>
          </a:ln>
        </p:spPr>
      </p:pic>
      <p:sp>
        <p:nvSpPr>
          <p:cNvPr id="137" name="Google Shape;137;p21"/>
          <p:cNvSpPr txBox="1"/>
          <p:nvPr>
            <p:ph idx="1" type="body"/>
          </p:nvPr>
        </p:nvSpPr>
        <p:spPr>
          <a:xfrm>
            <a:off x="6345925" y="3619825"/>
            <a:ext cx="2717700" cy="705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solidFill>
                  <a:srgbClr val="D9EAD3"/>
                </a:solidFill>
              </a:rPr>
              <a:t>If we can fully correct for aging and environment</a:t>
            </a:r>
            <a:endParaRPr>
              <a:solidFill>
                <a:srgbClr val="D9EAD3"/>
              </a:solidFill>
            </a:endParaRPr>
          </a:p>
        </p:txBody>
      </p:sp>
      <p:cxnSp>
        <p:nvCxnSpPr>
          <p:cNvPr id="138" name="Google Shape;138;p21"/>
          <p:cNvCxnSpPr/>
          <p:nvPr/>
        </p:nvCxnSpPr>
        <p:spPr>
          <a:xfrm flipH="1">
            <a:off x="5874075" y="3839788"/>
            <a:ext cx="533100" cy="8700"/>
          </a:xfrm>
          <a:prstGeom prst="straightConnector1">
            <a:avLst/>
          </a:prstGeom>
          <a:noFill/>
          <a:ln cap="flat" cmpd="sng" w="28575">
            <a:solidFill>
              <a:srgbClr val="EFEFEF"/>
            </a:solidFill>
            <a:prstDash val="solid"/>
            <a:round/>
            <a:headEnd len="med" w="med" type="none"/>
            <a:tailEnd len="med" w="med" type="triangle"/>
          </a:ln>
        </p:spPr>
      </p:cxnSp>
      <p:sp>
        <p:nvSpPr>
          <p:cNvPr id="139" name="Google Shape;139;p21"/>
          <p:cNvSpPr txBox="1"/>
          <p:nvPr>
            <p:ph idx="1" type="body"/>
          </p:nvPr>
        </p:nvSpPr>
        <p:spPr>
          <a:xfrm>
            <a:off x="7615225" y="2914825"/>
            <a:ext cx="1448400" cy="705000"/>
          </a:xfrm>
          <a:prstGeom prst="rect">
            <a:avLst/>
          </a:prstGeom>
        </p:spPr>
        <p:txBody>
          <a:bodyPr anchorCtr="0" anchor="b" bIns="91425" lIns="91425" spcFirstLastPara="1" rIns="91425" wrap="square" tIns="91425">
            <a:normAutofit lnSpcReduction="20000"/>
          </a:bodyPr>
          <a:lstStyle/>
          <a:p>
            <a:pPr indent="0" lvl="0" marL="0" rtl="0" algn="r">
              <a:spcBef>
                <a:spcPts val="0"/>
              </a:spcBef>
              <a:spcAft>
                <a:spcPts val="0"/>
              </a:spcAft>
              <a:buNone/>
            </a:pPr>
            <a:r>
              <a:rPr lang="en">
                <a:solidFill>
                  <a:srgbClr val="D0E0E3"/>
                </a:solidFill>
              </a:rPr>
              <a:t>No corrections</a:t>
            </a:r>
            <a:endParaRPr>
              <a:solidFill>
                <a:srgbClr val="D0E0E3"/>
              </a:solidFill>
            </a:endParaRPr>
          </a:p>
        </p:txBody>
      </p:sp>
      <p:cxnSp>
        <p:nvCxnSpPr>
          <p:cNvPr id="140" name="Google Shape;140;p21"/>
          <p:cNvCxnSpPr>
            <a:endCxn id="139" idx="1"/>
          </p:cNvCxnSpPr>
          <p:nvPr/>
        </p:nvCxnSpPr>
        <p:spPr>
          <a:xfrm flipH="1">
            <a:off x="7615225" y="3167725"/>
            <a:ext cx="941400" cy="99600"/>
          </a:xfrm>
          <a:prstGeom prst="straightConnector1">
            <a:avLst/>
          </a:prstGeom>
          <a:noFill/>
          <a:ln cap="flat" cmpd="sng" w="28575">
            <a:solidFill>
              <a:srgbClr val="EFEFEF"/>
            </a:solidFill>
            <a:prstDash val="solid"/>
            <a:round/>
            <a:headEnd len="med" w="med" type="none"/>
            <a:tailEnd len="med" w="med" type="triangl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